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Proxima Nova"/>
      <p:regular r:id="rId17"/>
      <p:bold r:id="rId18"/>
      <p:italic r:id="rId19"/>
      <p:boldItalic r:id="rId20"/>
    </p:embeddedFont>
    <p:embeddedFont>
      <p:font typeface="Oswald"/>
      <p:regular r:id="rId21"/>
      <p:bold r:id="rId22"/>
    </p:embeddedFont>
    <p:embeddedFont>
      <p:font typeface="Alfa Slab One"/>
      <p:regular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roximaNova-boldItalic.fntdata"/><Relationship Id="rId11" Type="http://schemas.openxmlformats.org/officeDocument/2006/relationships/slide" Target="slides/slide6.xml"/><Relationship Id="rId22" Type="http://schemas.openxmlformats.org/officeDocument/2006/relationships/font" Target="fonts/Oswald-bold.fntdata"/><Relationship Id="rId10" Type="http://schemas.openxmlformats.org/officeDocument/2006/relationships/slide" Target="slides/slide5.xml"/><Relationship Id="rId21" Type="http://schemas.openxmlformats.org/officeDocument/2006/relationships/font" Target="fonts/Oswald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AlfaSlabOne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ProximaNova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ProximaNova-italic.fntdata"/><Relationship Id="rId6" Type="http://schemas.openxmlformats.org/officeDocument/2006/relationships/slide" Target="slides/slide1.xml"/><Relationship Id="rId18" Type="http://schemas.openxmlformats.org/officeDocument/2006/relationships/font" Target="fonts/ProximaNova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1c4cd5552e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1c4cd5552e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1c4cd5552e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1c4cd5552e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1c4cd5552e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1c4cd5552e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1c4cd5552e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1c4cd5552e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1c4cd5552e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1c4cd5552e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1c4cd5552e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1c4cd5552e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1c4cd5552e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1c4cd5552e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1c4cd5552e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1c4cd5552e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1c4cd5552e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1c4cd5552e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1c4cd5552e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1c4cd5552e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ame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bobrowo.org.pl/asp/pl_start.asp?typ=14&amp;menu=412&amp;strona=1&amp;sub=323" TargetMode="External"/><Relationship Id="rId4" Type="http://schemas.openxmlformats.org/officeDocument/2006/relationships/hyperlink" Target="http://www.bobrowo.org.pl/asp/pl_start.asp?typ=14&amp;menu=823" TargetMode="External"/><Relationship Id="rId9" Type="http://schemas.openxmlformats.org/officeDocument/2006/relationships/hyperlink" Target="http://bobrowo.org.pl/asp/pl_start.asp?typ=14&amp;sub=5&amp;menu=10&amp;strona=1" TargetMode="External"/><Relationship Id="rId5" Type="http://schemas.openxmlformats.org/officeDocument/2006/relationships/hyperlink" Target="http://www.bobrowo.org.pl/asp/_drukuj.asp?typ=14&amp;menu=10&amp;strona=1&amp;sub=5" TargetMode="External"/><Relationship Id="rId6" Type="http://schemas.openxmlformats.org/officeDocument/2006/relationships/hyperlink" Target="https://mapio.net/pic/p-91266337/" TargetMode="External"/><Relationship Id="rId7" Type="http://schemas.openxmlformats.org/officeDocument/2006/relationships/hyperlink" Target="http://bobrowo.org.pl/asp/pl_start.asp?typ=13&amp;sub=33&amp;menu=626&amp;dzialy=626&amp;artykul=451&amp;akcja=artykul" TargetMode="External"/><Relationship Id="rId8" Type="http://schemas.openxmlformats.org/officeDocument/2006/relationships/hyperlink" Target="http://bobrowo.org.pl/asp/pl_start.asp?typ=14&amp;sub=5&amp;subsub=820&amp;menu=823&amp;strona=1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idx="4294967295" type="ctrTitle"/>
          </p:nvPr>
        </p:nvSpPr>
        <p:spPr>
          <a:xfrm>
            <a:off x="-96600" y="454100"/>
            <a:ext cx="9337200" cy="195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5600">
                <a:solidFill>
                  <a:srgbClr val="FCE5CD"/>
                </a:solidFill>
                <a:highlight>
                  <a:srgbClr val="734A35"/>
                </a:highlight>
              </a:rPr>
              <a:t>Zabytki gminy Bobrowo</a:t>
            </a:r>
            <a:endParaRPr sz="5600">
              <a:solidFill>
                <a:srgbClr val="FCE5CD"/>
              </a:solidFill>
              <a:highlight>
                <a:srgbClr val="734A35"/>
              </a:highlight>
            </a:endParaRPr>
          </a:p>
        </p:txBody>
      </p:sp>
      <p:sp>
        <p:nvSpPr>
          <p:cNvPr id="57" name="Google Shape;57;p13"/>
          <p:cNvSpPr txBox="1"/>
          <p:nvPr>
            <p:ph idx="4294967295" type="subTitle"/>
          </p:nvPr>
        </p:nvSpPr>
        <p:spPr>
          <a:xfrm>
            <a:off x="879275" y="3745225"/>
            <a:ext cx="7953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2200">
                <a:solidFill>
                  <a:srgbClr val="734A35"/>
                </a:solidFill>
                <a:highlight>
                  <a:srgbClr val="C49F8B"/>
                </a:highlight>
                <a:latin typeface="Oswald"/>
                <a:ea typeface="Oswald"/>
                <a:cs typeface="Oswald"/>
                <a:sym typeface="Oswald"/>
              </a:rPr>
              <a:t>Prezentację wykonali uczniowie klasy siódmej Sp. im. Małgorzaty Sulek w Drużynach</a:t>
            </a:r>
            <a:endParaRPr sz="2200">
              <a:solidFill>
                <a:srgbClr val="734A35"/>
              </a:solidFill>
              <a:highlight>
                <a:srgbClr val="C49F8B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62D20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type="title"/>
          </p:nvPr>
        </p:nvSpPr>
        <p:spPr>
          <a:xfrm>
            <a:off x="902700" y="1118100"/>
            <a:ext cx="7338600" cy="402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9600">
                <a:solidFill>
                  <a:srgbClr val="FCE5CD"/>
                </a:solidFill>
              </a:rPr>
              <a:t>Dziękujemy za uwagę!</a:t>
            </a:r>
            <a:endParaRPr sz="9600">
              <a:solidFill>
                <a:srgbClr val="FCE5CD"/>
              </a:solidFill>
            </a:endParaRPr>
          </a:p>
        </p:txBody>
      </p:sp>
      <p:sp>
        <p:nvSpPr>
          <p:cNvPr id="121" name="Google Shape;121;p22"/>
          <p:cNvSpPr txBox="1"/>
          <p:nvPr>
            <p:ph idx="1" type="body"/>
          </p:nvPr>
        </p:nvSpPr>
        <p:spPr>
          <a:xfrm>
            <a:off x="311700" y="4541300"/>
            <a:ext cx="8520600" cy="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9E8A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C49F8B"/>
                </a:solidFill>
                <a:highlight>
                  <a:srgbClr val="734A35"/>
                </a:highlight>
              </a:rPr>
              <a:t>Bibliografia</a:t>
            </a:r>
            <a:endParaRPr>
              <a:solidFill>
                <a:srgbClr val="C49F8B"/>
              </a:solidFill>
              <a:highlight>
                <a:srgbClr val="734A35"/>
              </a:highlight>
            </a:endParaRPr>
          </a:p>
        </p:txBody>
      </p:sp>
      <p:sp>
        <p:nvSpPr>
          <p:cNvPr id="127" name="Google Shape;127;p23"/>
          <p:cNvSpPr txBox="1"/>
          <p:nvPr>
            <p:ph idx="1" type="body"/>
          </p:nvPr>
        </p:nvSpPr>
        <p:spPr>
          <a:xfrm>
            <a:off x="311700" y="11997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 u="sng">
                <a:solidFill>
                  <a:srgbClr val="734A3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http://www.bobrowo.org.pl/asp/pl_start.asp?typ=14&amp;menu=412&amp;strona=1&amp;sub=323</a:t>
            </a:r>
            <a:endParaRPr sz="1600">
              <a:solidFill>
                <a:srgbClr val="734A35"/>
              </a:solidFill>
            </a:endParaRPr>
          </a:p>
          <a:p>
            <a:pPr indent="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 u="sng">
                <a:solidFill>
                  <a:srgbClr val="734A3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http://www.bobrowo.org.pl/asp/pl_start.asp?typ=14&amp;menu=823</a:t>
            </a:r>
            <a:endParaRPr sz="1600">
              <a:solidFill>
                <a:srgbClr val="734A35"/>
              </a:solidFill>
            </a:endParaRPr>
          </a:p>
          <a:p>
            <a:pPr indent="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 u="sng">
                <a:solidFill>
                  <a:srgbClr val="734A3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http://www.bobrowo.org.pl/asp/_drukuj.asp?typ=14&amp;menu=10&amp;strona=1&amp;sub=5</a:t>
            </a:r>
            <a:endParaRPr sz="1600">
              <a:solidFill>
                <a:srgbClr val="734A35"/>
              </a:solidFill>
            </a:endParaRPr>
          </a:p>
          <a:p>
            <a:pPr indent="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 u="sng">
                <a:solidFill>
                  <a:srgbClr val="734A3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https://mapio.net/pic/p-91266337/</a:t>
            </a:r>
            <a:endParaRPr sz="1600">
              <a:solidFill>
                <a:srgbClr val="734A35"/>
              </a:solidFill>
            </a:endParaRPr>
          </a:p>
          <a:p>
            <a:pPr indent="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 u="sng">
                <a:solidFill>
                  <a:srgbClr val="734A3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http://bobrowo.org.pl/asp/pl_start.asp?typ=13&amp;sub=33&amp;menu=626&amp;dzialy=626&amp;artykul=451&amp;akcja=artykul</a:t>
            </a:r>
            <a:endParaRPr sz="1600">
              <a:solidFill>
                <a:srgbClr val="734A35"/>
              </a:solidFill>
            </a:endParaRPr>
          </a:p>
          <a:p>
            <a:pPr indent="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 u="sng">
                <a:solidFill>
                  <a:srgbClr val="734A3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http://bobrowo.org.pl/asp/pl_start.asp?typ=14&amp;sub=5&amp;subsub=820&amp;menu=823&amp;strona=1</a:t>
            </a:r>
            <a:endParaRPr sz="1600">
              <a:solidFill>
                <a:srgbClr val="734A35"/>
              </a:solidFill>
            </a:endParaRPr>
          </a:p>
          <a:p>
            <a:pPr indent="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 u="sng">
                <a:solidFill>
                  <a:srgbClr val="734A35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http://bobrowo.org.pl/asp/pl_start.asp?typ=14&amp;sub=5&amp;menu=10&amp;strona=1</a:t>
            </a:r>
            <a:endParaRPr sz="1600">
              <a:solidFill>
                <a:srgbClr val="734A35"/>
              </a:solidFill>
            </a:endParaRPr>
          </a:p>
          <a:p>
            <a:pPr indent="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62D20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22600"/>
            <a:ext cx="9185751" cy="68892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89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734A35"/>
                </a:solidFill>
                <a:highlight>
                  <a:srgbClr val="C49F8B"/>
                </a:highlight>
              </a:rPr>
              <a:t>Kościół w Bobrowie p.w. Św. Jakuba Apostoła Starszego</a:t>
            </a:r>
            <a:endParaRPr>
              <a:solidFill>
                <a:srgbClr val="734A35"/>
              </a:solidFill>
              <a:highlight>
                <a:srgbClr val="C49F8B"/>
              </a:highlight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431550"/>
            <a:ext cx="6002700" cy="347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929">
              <a:solidFill>
                <a:srgbClr val="734A35"/>
              </a:solidFill>
              <a:highlight>
                <a:srgbClr val="C99E8A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pl" sz="2530">
                <a:solidFill>
                  <a:srgbClr val="734A35"/>
                </a:solidFill>
                <a:highlight>
                  <a:srgbClr val="C99E8A"/>
                </a:highlight>
                <a:latin typeface="Oswald"/>
                <a:ea typeface="Oswald"/>
                <a:cs typeface="Oswald"/>
                <a:sym typeface="Oswald"/>
              </a:rPr>
              <a:t>Do owej parafii na początku zaliczano następujące parafie:</a:t>
            </a:r>
            <a:endParaRPr sz="2530">
              <a:solidFill>
                <a:srgbClr val="734A35"/>
              </a:solidFill>
              <a:highlight>
                <a:srgbClr val="C99E8A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pl" sz="2530">
                <a:solidFill>
                  <a:srgbClr val="734A35"/>
                </a:solidFill>
                <a:highlight>
                  <a:srgbClr val="C99E8A"/>
                </a:highlight>
                <a:latin typeface="Oswald"/>
                <a:ea typeface="Oswald"/>
                <a:cs typeface="Oswald"/>
                <a:sym typeface="Oswald"/>
              </a:rPr>
              <a:t>- mszańskią,</a:t>
            </a:r>
            <a:endParaRPr sz="2530">
              <a:solidFill>
                <a:srgbClr val="734A35"/>
              </a:solidFill>
              <a:highlight>
                <a:srgbClr val="C99E8A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pl" sz="2530">
                <a:solidFill>
                  <a:srgbClr val="734A35"/>
                </a:solidFill>
                <a:highlight>
                  <a:srgbClr val="C99E8A"/>
                </a:highlight>
                <a:latin typeface="Oswald"/>
                <a:ea typeface="Oswald"/>
                <a:cs typeface="Oswald"/>
                <a:sym typeface="Oswald"/>
              </a:rPr>
              <a:t>- słoszewską,</a:t>
            </a:r>
            <a:endParaRPr sz="2530">
              <a:solidFill>
                <a:srgbClr val="734A35"/>
              </a:solidFill>
              <a:highlight>
                <a:srgbClr val="C99E8A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pl" sz="2530">
                <a:solidFill>
                  <a:srgbClr val="734A35"/>
                </a:solidFill>
                <a:highlight>
                  <a:srgbClr val="C99E8A"/>
                </a:highlight>
                <a:latin typeface="Oswald"/>
                <a:ea typeface="Oswald"/>
                <a:cs typeface="Oswald"/>
                <a:sym typeface="Oswald"/>
              </a:rPr>
              <a:t>- nieżywięcką,</a:t>
            </a:r>
            <a:endParaRPr sz="2530">
              <a:solidFill>
                <a:srgbClr val="734A35"/>
              </a:solidFill>
              <a:highlight>
                <a:srgbClr val="C99E8A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pl" sz="2530">
                <a:solidFill>
                  <a:srgbClr val="734A35"/>
                </a:solidFill>
                <a:highlight>
                  <a:srgbClr val="C99E8A"/>
                </a:highlight>
                <a:latin typeface="Oswald"/>
                <a:ea typeface="Oswald"/>
                <a:cs typeface="Oswald"/>
                <a:sym typeface="Oswald"/>
              </a:rPr>
              <a:t>- kawską,</a:t>
            </a:r>
            <a:endParaRPr sz="2530">
              <a:solidFill>
                <a:srgbClr val="734A35"/>
              </a:solidFill>
              <a:highlight>
                <a:srgbClr val="C99E8A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pl" sz="2530">
                <a:solidFill>
                  <a:srgbClr val="734A35"/>
                </a:solidFill>
                <a:highlight>
                  <a:srgbClr val="C99E8A"/>
                </a:highlight>
                <a:latin typeface="Oswald"/>
                <a:ea typeface="Oswald"/>
                <a:cs typeface="Oswald"/>
                <a:sym typeface="Oswald"/>
              </a:rPr>
              <a:t>- brudzawską,</a:t>
            </a:r>
            <a:endParaRPr sz="2530">
              <a:solidFill>
                <a:srgbClr val="734A35"/>
              </a:solidFill>
              <a:highlight>
                <a:srgbClr val="C99E8A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pl" sz="2530">
                <a:solidFill>
                  <a:srgbClr val="734A35"/>
                </a:solidFill>
                <a:highlight>
                  <a:srgbClr val="C99E8A"/>
                </a:highlight>
                <a:latin typeface="Oswald"/>
                <a:ea typeface="Oswald"/>
                <a:cs typeface="Oswald"/>
                <a:sym typeface="Oswald"/>
              </a:rPr>
              <a:t>- kruszyńską.</a:t>
            </a:r>
            <a:endParaRPr sz="2530">
              <a:solidFill>
                <a:srgbClr val="734A35"/>
              </a:solidFill>
              <a:highlight>
                <a:srgbClr val="C99E8A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885400" y="3386625"/>
            <a:ext cx="59469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l" sz="2300">
                <a:solidFill>
                  <a:srgbClr val="734A35"/>
                </a:solidFill>
                <a:highlight>
                  <a:srgbClr val="C49F8B"/>
                </a:highlight>
                <a:latin typeface="Oswald"/>
                <a:ea typeface="Oswald"/>
                <a:cs typeface="Oswald"/>
                <a:sym typeface="Oswald"/>
              </a:rPr>
              <a:t>N</a:t>
            </a:r>
            <a:r>
              <a:rPr lang="pl" sz="2300">
                <a:solidFill>
                  <a:srgbClr val="734A35"/>
                </a:solidFill>
                <a:highlight>
                  <a:srgbClr val="C49F8B"/>
                </a:highlight>
                <a:latin typeface="Oswald"/>
                <a:ea typeface="Oswald"/>
                <a:cs typeface="Oswald"/>
                <a:sym typeface="Oswald"/>
              </a:rPr>
              <a:t>ależy on do Diecezji Toruńskiej. W 1260 roku zaczęto jego budowę, pod zleceniem biskupa chełmińskiego Heidenryka. Kościół zbudowano w stylu gotyckim.</a:t>
            </a:r>
            <a:endParaRPr sz="2300">
              <a:solidFill>
                <a:srgbClr val="734A35"/>
              </a:solidFill>
              <a:highlight>
                <a:srgbClr val="C49F8B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62D20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61325"/>
            <a:ext cx="9144001" cy="580151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500">
                <a:solidFill>
                  <a:srgbClr val="734A35"/>
                </a:solidFill>
                <a:highlight>
                  <a:srgbClr val="C49F8B"/>
                </a:highlight>
              </a:rPr>
              <a:t>Park Podworski</a:t>
            </a:r>
            <a:endParaRPr sz="3500">
              <a:solidFill>
                <a:srgbClr val="734A35"/>
              </a:solidFill>
              <a:highlight>
                <a:srgbClr val="C49F8B"/>
              </a:highlight>
            </a:endParaRPr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0" y="1547725"/>
            <a:ext cx="3458400" cy="241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2100">
                <a:solidFill>
                  <a:srgbClr val="734A35"/>
                </a:solidFill>
                <a:highlight>
                  <a:srgbClr val="C49F8B"/>
                </a:highlight>
                <a:latin typeface="Oswald"/>
                <a:ea typeface="Oswald"/>
                <a:cs typeface="Oswald"/>
                <a:sym typeface="Oswald"/>
              </a:rPr>
              <a:t>Był własnością rodziny Zumbach. W 1922 r. Jan Zumbach przybył wraz z rodzicami do Bobrowa, gdzie jego ojciec - Eugeniusz - kupił niewielki majątek ziemski.</a:t>
            </a:r>
            <a:endParaRPr sz="2100">
              <a:solidFill>
                <a:srgbClr val="734A35"/>
              </a:solidFill>
              <a:highlight>
                <a:srgbClr val="C49F8B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62D20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57269"/>
            <a:ext cx="9144003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>
                <a:solidFill>
                  <a:srgbClr val="734A35"/>
                </a:solidFill>
                <a:highlight>
                  <a:srgbClr val="C49F8B"/>
                </a:highlight>
              </a:rPr>
              <a:t>Obelisk ku czci Jana Zumbacha</a:t>
            </a:r>
            <a:endParaRPr sz="3200">
              <a:solidFill>
                <a:srgbClr val="734A35"/>
              </a:solidFill>
              <a:highlight>
                <a:srgbClr val="C49F8B"/>
              </a:highlight>
            </a:endParaRPr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69075" y="1152475"/>
            <a:ext cx="8763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734A35"/>
                </a:solidFill>
                <a:highlight>
                  <a:srgbClr val="C49F8B"/>
                </a:highlight>
                <a:latin typeface="Oswald"/>
                <a:ea typeface="Oswald"/>
                <a:cs typeface="Oswald"/>
                <a:sym typeface="Oswald"/>
              </a:rPr>
              <a:t>Jan Zumbach – urodził się w kwietniu 1915 roku w Ursynowie. Był jednym z najlepszych polskich pilotów myśliwskich II wojny światowej. Osiem lat po narodzinach przybył do Bobrowa wraz z rodziną, uczęszczał tam do szkoły powszechnej. Jan Zumbach zmarł 3 stycznia 1986 roku we Francji. Jego prochy zostały pochowane we Warszawie na powązkach.</a:t>
            </a:r>
            <a:endParaRPr sz="1700">
              <a:solidFill>
                <a:srgbClr val="734A35"/>
              </a:solidFill>
              <a:highlight>
                <a:srgbClr val="C49F8B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62D20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0525" y="-1001900"/>
            <a:ext cx="9214524" cy="61454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734A35"/>
                </a:solidFill>
                <a:highlight>
                  <a:srgbClr val="C49F8B"/>
                </a:highlight>
              </a:rPr>
              <a:t>Grodzisko wczesnośredniowieczne</a:t>
            </a:r>
            <a:endParaRPr>
              <a:solidFill>
                <a:srgbClr val="734A35"/>
              </a:solidFill>
              <a:highlight>
                <a:srgbClr val="C49F8B"/>
              </a:highlight>
            </a:endParaRPr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422875" y="31073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rgbClr val="734A35"/>
                </a:solidFill>
                <a:highlight>
                  <a:srgbClr val="C99E8A"/>
                </a:highlight>
                <a:latin typeface="Oswald"/>
                <a:ea typeface="Oswald"/>
                <a:cs typeface="Oswald"/>
                <a:sym typeface="Oswald"/>
              </a:rPr>
              <a:t>Znajduje się przy drodze z Bobrowa do Wichulca, przy brzegu jeziora Oleczno. Archeolodzy twierdzą, że  obiekt był zasiedlany trzykrotnie, od IX do XII wieku. Grodzisko ma kształt owalu, u podstawy jego średnica wynosi ok. 100 m, a wyżej 70 m. Wały są wysokie na 5-7 m. Rosną tam trawy i innego rodzaju niskie rośliny. </a:t>
            </a:r>
            <a:endParaRPr sz="2700">
              <a:solidFill>
                <a:srgbClr val="734A35"/>
              </a:solidFill>
              <a:highlight>
                <a:srgbClr val="C99E8A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62D20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353732"/>
            <a:ext cx="9144003" cy="685800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/>
          <p:nvPr>
            <p:ph type="title"/>
          </p:nvPr>
        </p:nvSpPr>
        <p:spPr>
          <a:xfrm>
            <a:off x="0" y="445025"/>
            <a:ext cx="907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>
                <a:solidFill>
                  <a:srgbClr val="734A35"/>
                </a:solidFill>
                <a:highlight>
                  <a:srgbClr val="C49F8B"/>
                </a:highlight>
                <a:latin typeface="Oswald"/>
                <a:ea typeface="Oswald"/>
                <a:cs typeface="Oswald"/>
                <a:sym typeface="Oswald"/>
              </a:rPr>
              <a:t>Obelisk ku czci zmarłej ludności ewangelickiej w Bobrowie</a:t>
            </a:r>
            <a:endParaRPr sz="5100">
              <a:solidFill>
                <a:srgbClr val="734A35"/>
              </a:solidFill>
              <a:highlight>
                <a:srgbClr val="C49F8B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3558100"/>
            <a:ext cx="85206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550">
                <a:solidFill>
                  <a:srgbClr val="734A35"/>
                </a:solidFill>
                <a:highlight>
                  <a:srgbClr val="C49F8B"/>
                </a:highlight>
                <a:latin typeface="Oswald"/>
                <a:ea typeface="Oswald"/>
                <a:cs typeface="Oswald"/>
                <a:sym typeface="Oswald"/>
              </a:rPr>
              <a:t>W dniu 27 kwietnia 2012 r. o godzinie 11.00 na dawnym cmentarzu ewangelickim w Bobrowie odbyła się uroczystość odsłonięcia i poświęcenia pamiątkowej tablicy.</a:t>
            </a:r>
            <a:endParaRPr sz="3300">
              <a:solidFill>
                <a:srgbClr val="734A35"/>
              </a:solidFill>
              <a:highlight>
                <a:srgbClr val="C49F8B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62D20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 rotWithShape="1">
          <a:blip r:embed="rId3">
            <a:alphaModFix/>
          </a:blip>
          <a:srcRect b="0" l="15887" r="14123" t="0"/>
          <a:stretch/>
        </p:blipFill>
        <p:spPr>
          <a:xfrm>
            <a:off x="4153400" y="0"/>
            <a:ext cx="5286374" cy="5664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4153402" cy="553787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>
            <p:ph type="title"/>
          </p:nvPr>
        </p:nvSpPr>
        <p:spPr>
          <a:xfrm>
            <a:off x="1271675" y="0"/>
            <a:ext cx="8520600" cy="8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734A35"/>
                </a:solidFill>
                <a:highlight>
                  <a:srgbClr val="C49F8B"/>
                </a:highlight>
              </a:rPr>
              <a:t>Pomnik ku czci poległych mieszkańców Gminy Bobrowo w I Wojnie Światowej</a:t>
            </a:r>
            <a:endParaRPr>
              <a:solidFill>
                <a:srgbClr val="734A35"/>
              </a:solidFill>
              <a:highlight>
                <a:srgbClr val="C49F8B"/>
              </a:highlight>
            </a:endParaRPr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-171775" y="3410525"/>
            <a:ext cx="8520600" cy="31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rgbClr val="734A35"/>
                </a:solidFill>
                <a:highlight>
                  <a:srgbClr val="C49F8B"/>
                </a:highlight>
                <a:latin typeface="Oswald"/>
                <a:ea typeface="Oswald"/>
                <a:cs typeface="Oswald"/>
                <a:sym typeface="Oswald"/>
              </a:rPr>
              <a:t> Znajduje się po lewej stronie przy </a:t>
            </a:r>
            <a:endParaRPr sz="2400">
              <a:solidFill>
                <a:srgbClr val="734A35"/>
              </a:solidFill>
              <a:highlight>
                <a:srgbClr val="C49F8B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rgbClr val="734A35"/>
                </a:solidFill>
                <a:highlight>
                  <a:srgbClr val="C49F8B"/>
                </a:highlight>
                <a:latin typeface="Oswald"/>
                <a:ea typeface="Oswald"/>
                <a:cs typeface="Oswald"/>
                <a:sym typeface="Oswald"/>
              </a:rPr>
              <a:t>wejściu na cmentarz parafialny w </a:t>
            </a:r>
            <a:endParaRPr sz="2400">
              <a:solidFill>
                <a:srgbClr val="734A35"/>
              </a:solidFill>
              <a:highlight>
                <a:srgbClr val="C49F8B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rgbClr val="734A35"/>
                </a:solidFill>
                <a:highlight>
                  <a:srgbClr val="C49F8B"/>
                </a:highlight>
                <a:latin typeface="Oswald"/>
                <a:ea typeface="Oswald"/>
                <a:cs typeface="Oswald"/>
                <a:sym typeface="Oswald"/>
              </a:rPr>
              <a:t>Bobrowie, przy drodze do Wichulca.</a:t>
            </a:r>
            <a:endParaRPr sz="2400">
              <a:solidFill>
                <a:srgbClr val="734A35"/>
              </a:solidFill>
              <a:highlight>
                <a:srgbClr val="C49F8B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62D20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625" y="-893325"/>
            <a:ext cx="9246375" cy="693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-90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400">
                <a:solidFill>
                  <a:srgbClr val="734A35"/>
                </a:solidFill>
                <a:highlight>
                  <a:srgbClr val="C49F8B"/>
                </a:highlight>
              </a:rPr>
              <a:t>Mogiła zastrzelonego w Wichulcu 27 września 1943 roku przez patrol niemiecki Zygmunta Piotrowskiego</a:t>
            </a:r>
            <a:endParaRPr sz="2400">
              <a:solidFill>
                <a:srgbClr val="734A35"/>
              </a:solidFill>
              <a:highlight>
                <a:srgbClr val="C49F8B"/>
              </a:highlight>
            </a:endParaRPr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330525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734A35"/>
                </a:solidFill>
                <a:highlight>
                  <a:srgbClr val="C49F8B"/>
                </a:highlight>
              </a:rPr>
              <a:t>Dąb Karwat</a:t>
            </a:r>
            <a:endParaRPr>
              <a:solidFill>
                <a:srgbClr val="734A35"/>
              </a:solidFill>
              <a:highlight>
                <a:srgbClr val="C49F8B"/>
              </a:highlight>
            </a:endParaRPr>
          </a:p>
        </p:txBody>
      </p:sp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900">
                <a:solidFill>
                  <a:srgbClr val="734A35"/>
                </a:solidFill>
                <a:highlight>
                  <a:srgbClr val="C49F8B"/>
                </a:highlight>
                <a:latin typeface="Oswald"/>
                <a:ea typeface="Oswald"/>
                <a:cs typeface="Oswald"/>
                <a:sym typeface="Oswald"/>
              </a:rPr>
              <a:t>Znajduje się w miejscowości Wichulec. Dąb mierzy ok. 22 metry wysokości, a jego obwód jest równy 530 cm. Ma on ponad 300 lat.</a:t>
            </a:r>
            <a:endParaRPr sz="1900">
              <a:solidFill>
                <a:srgbClr val="734A35"/>
              </a:solidFill>
              <a:highlight>
                <a:srgbClr val="C49F8B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